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6" r:id="rId18"/>
    <p:sldId id="271" r:id="rId19"/>
    <p:sldId id="272" r:id="rId20"/>
    <p:sldId id="273" r:id="rId21"/>
    <p:sldId id="274" r:id="rId22"/>
    <p:sldId id="275" r:id="rId23"/>
  </p:sldIdLst>
  <p:sldSz cx="9144000" cy="5143500" type="screen16x9"/>
  <p:notesSz cx="6858000" cy="9144000"/>
  <p:embeddedFontLst>
    <p:embeddedFont>
      <p:font typeface="Montserrat" charset="0"/>
      <p:regular r:id="rId25"/>
      <p:bold r:id="rId26"/>
      <p:italic r:id="rId27"/>
      <p:boldItalic r:id="rId28"/>
    </p:embeddedFont>
    <p:embeddedFont>
      <p:font typeface="Lato"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bedbcb4fb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bedbcb4fb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bf0940d093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bf0940d093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ec9e6ba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ec9e6ba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bec9e6ba6c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bec9e6ba6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024bf36f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024bf36f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c024bf36f4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c024bf36f4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79a9f6a61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79a9f6a61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79a9f6a61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79a9f6a61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edbcb4fb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edbcb4f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f0940d093_0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f0940d093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00313492e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00313492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bf0940d093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bf0940d093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00313492e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00313492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00313492e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00313492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9a9f6a6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9a9f6a6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f0940d093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bf0940d09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f0940d093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f0940d093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bedbcb4fb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bedbcb4fb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pic>
        <p:nvPicPr>
          <p:cNvPr id="135" name="Google Shape;135;p14"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36" name="Google Shape;136;p14"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37" name="Google Shape;137;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8" name="Google Shape;138;p14"/>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39" name="Google Shape;13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40" name="Google Shape;140;p14"/>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2"/>
        <p:cNvGrpSpPr/>
        <p:nvPr/>
      </p:nvGrpSpPr>
      <p:grpSpPr>
        <a:xfrm>
          <a:off x="0" y="0"/>
          <a:ext cx="0" cy="0"/>
          <a:chOff x="0" y="0"/>
          <a:chExt cx="0" cy="0"/>
        </a:xfrm>
      </p:grpSpPr>
      <p:grpSp>
        <p:nvGrpSpPr>
          <p:cNvPr id="143" name="Google Shape;143;p15"/>
          <p:cNvGrpSpPr/>
          <p:nvPr/>
        </p:nvGrpSpPr>
        <p:grpSpPr>
          <a:xfrm>
            <a:off x="4406400" y="0"/>
            <a:ext cx="4737600" cy="5143065"/>
            <a:chOff x="4406400" y="0"/>
            <a:chExt cx="4737600" cy="5143065"/>
          </a:xfrm>
        </p:grpSpPr>
        <p:sp>
          <p:nvSpPr>
            <p:cNvPr id="144" name="Google Shape;144;p1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1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64" name="Google Shape;164;p1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68"/>
        <p:cNvGrpSpPr/>
        <p:nvPr/>
      </p:nvGrpSpPr>
      <p:grpSpPr>
        <a:xfrm>
          <a:off x="0" y="0"/>
          <a:ext cx="0" cy="0"/>
          <a:chOff x="0" y="0"/>
          <a:chExt cx="0" cy="0"/>
        </a:xfrm>
      </p:grpSpPr>
      <p:grpSp>
        <p:nvGrpSpPr>
          <p:cNvPr id="169" name="Google Shape;169;p16"/>
          <p:cNvGrpSpPr/>
          <p:nvPr/>
        </p:nvGrpSpPr>
        <p:grpSpPr>
          <a:xfrm>
            <a:off x="4406400" y="0"/>
            <a:ext cx="4737600" cy="5143065"/>
            <a:chOff x="4406400" y="0"/>
            <a:chExt cx="4737600" cy="5143065"/>
          </a:xfrm>
        </p:grpSpPr>
        <p:sp>
          <p:nvSpPr>
            <p:cNvPr id="170" name="Google Shape;170;p16"/>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89" name="Google Shape;189;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0"/>
        <p:cNvGrpSpPr/>
        <p:nvPr/>
      </p:nvGrpSpPr>
      <p:grpSpPr>
        <a:xfrm>
          <a:off x="0" y="0"/>
          <a:ext cx="0" cy="0"/>
          <a:chOff x="0" y="0"/>
          <a:chExt cx="0" cy="0"/>
        </a:xfrm>
      </p:grpSpPr>
      <p:sp>
        <p:nvSpPr>
          <p:cNvPr id="191" name="Google Shape;191;p17">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17"/>
          <p:cNvGrpSpPr/>
          <p:nvPr/>
        </p:nvGrpSpPr>
        <p:grpSpPr>
          <a:xfrm>
            <a:off x="0" y="381001"/>
            <a:ext cx="1037850" cy="1016287"/>
            <a:chOff x="0" y="381001"/>
            <a:chExt cx="1037850" cy="1016287"/>
          </a:xfrm>
        </p:grpSpPr>
        <p:sp>
          <p:nvSpPr>
            <p:cNvPr id="196" name="Google Shape;196;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9" name="Google Shape;19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0" name="Google Shape;20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201"/>
        <p:cNvGrpSpPr/>
        <p:nvPr/>
      </p:nvGrpSpPr>
      <p:grpSpPr>
        <a:xfrm>
          <a:off x="0" y="0"/>
          <a:ext cx="0" cy="0"/>
          <a:chOff x="0" y="0"/>
          <a:chExt cx="0" cy="0"/>
        </a:xfrm>
      </p:grpSpPr>
      <p:sp>
        <p:nvSpPr>
          <p:cNvPr id="202" name="Google Shape;202;p18"/>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3" name="Google Shape;203;p1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205" name="Google Shape;205;p1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8"/>
          <p:cNvGrpSpPr/>
          <p:nvPr/>
        </p:nvGrpSpPr>
        <p:grpSpPr>
          <a:xfrm>
            <a:off x="0" y="381001"/>
            <a:ext cx="1037850" cy="1016287"/>
            <a:chOff x="0" y="381001"/>
            <a:chExt cx="1037850" cy="1016287"/>
          </a:xfrm>
        </p:grpSpPr>
        <p:sp>
          <p:nvSpPr>
            <p:cNvPr id="210" name="Google Shape;210;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8"/>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13" name="Google Shape;21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214"/>
        <p:cNvGrpSpPr/>
        <p:nvPr/>
      </p:nvGrpSpPr>
      <p:grpSpPr>
        <a:xfrm>
          <a:off x="0" y="0"/>
          <a:ext cx="0" cy="0"/>
          <a:chOff x="0" y="0"/>
          <a:chExt cx="0" cy="0"/>
        </a:xfrm>
      </p:grpSpPr>
      <p:sp>
        <p:nvSpPr>
          <p:cNvPr id="215" name="Google Shape;215;p19"/>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19"/>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9"/>
          <p:cNvGrpSpPr/>
          <p:nvPr/>
        </p:nvGrpSpPr>
        <p:grpSpPr>
          <a:xfrm>
            <a:off x="0" y="381001"/>
            <a:ext cx="1037850" cy="1016287"/>
            <a:chOff x="0" y="381001"/>
            <a:chExt cx="1037850" cy="1016287"/>
          </a:xfrm>
        </p:grpSpPr>
        <p:sp>
          <p:nvSpPr>
            <p:cNvPr id="222" name="Google Shape;222;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1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25" name="Google Shape;22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26" name="Google Shape;226;p19"/>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7"/>
        <p:cNvGrpSpPr/>
        <p:nvPr/>
      </p:nvGrpSpPr>
      <p:grpSpPr>
        <a:xfrm>
          <a:off x="0" y="0"/>
          <a:ext cx="0" cy="0"/>
          <a:chOff x="0" y="0"/>
          <a:chExt cx="0" cy="0"/>
        </a:xfrm>
      </p:grpSpPr>
      <p:sp>
        <p:nvSpPr>
          <p:cNvPr id="228" name="Google Shape;228;p20">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0"/>
          <p:cNvGrpSpPr/>
          <p:nvPr/>
        </p:nvGrpSpPr>
        <p:grpSpPr>
          <a:xfrm>
            <a:off x="0" y="381001"/>
            <a:ext cx="1037850" cy="1016287"/>
            <a:chOff x="0" y="381001"/>
            <a:chExt cx="1037850" cy="1016287"/>
          </a:xfrm>
        </p:grpSpPr>
        <p:sp>
          <p:nvSpPr>
            <p:cNvPr id="233" name="Google Shape;233;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6" name="Google Shape;236;p20"/>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37" name="Google Shape;237;p20"/>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38" name="Google Shape;23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9"/>
        <p:cNvGrpSpPr/>
        <p:nvPr/>
      </p:nvGrpSpPr>
      <p:grpSpPr>
        <a:xfrm>
          <a:off x="0" y="0"/>
          <a:ext cx="0" cy="0"/>
          <a:chOff x="0" y="0"/>
          <a:chExt cx="0" cy="0"/>
        </a:xfrm>
      </p:grpSpPr>
      <p:sp>
        <p:nvSpPr>
          <p:cNvPr id="240" name="Google Shape;240;p21">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1"/>
          <p:cNvGrpSpPr/>
          <p:nvPr/>
        </p:nvGrpSpPr>
        <p:grpSpPr>
          <a:xfrm>
            <a:off x="0" y="381001"/>
            <a:ext cx="1037850" cy="1016287"/>
            <a:chOff x="0" y="381001"/>
            <a:chExt cx="1037850" cy="1016287"/>
          </a:xfrm>
        </p:grpSpPr>
        <p:sp>
          <p:nvSpPr>
            <p:cNvPr id="245" name="Google Shape;245;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9"/>
        <p:cNvGrpSpPr/>
        <p:nvPr/>
      </p:nvGrpSpPr>
      <p:grpSpPr>
        <a:xfrm>
          <a:off x="0" y="0"/>
          <a:ext cx="0" cy="0"/>
          <a:chOff x="0" y="0"/>
          <a:chExt cx="0" cy="0"/>
        </a:xfrm>
      </p:grpSpPr>
      <p:sp>
        <p:nvSpPr>
          <p:cNvPr id="250" name="Google Shape;250;p22">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22"/>
          <p:cNvGrpSpPr/>
          <p:nvPr/>
        </p:nvGrpSpPr>
        <p:grpSpPr>
          <a:xfrm>
            <a:off x="0" y="381001"/>
            <a:ext cx="1037850" cy="1016287"/>
            <a:chOff x="0" y="381001"/>
            <a:chExt cx="1037850" cy="1016287"/>
          </a:xfrm>
        </p:grpSpPr>
        <p:sp>
          <p:nvSpPr>
            <p:cNvPr id="255" name="Google Shape;255;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8" name="Google Shape;258;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9" name="Google Shape;25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0"/>
        <p:cNvGrpSpPr/>
        <p:nvPr/>
      </p:nvGrpSpPr>
      <p:grpSpPr>
        <a:xfrm>
          <a:off x="0" y="0"/>
          <a:ext cx="0" cy="0"/>
          <a:chOff x="0" y="0"/>
          <a:chExt cx="0" cy="0"/>
        </a:xfrm>
      </p:grpSpPr>
      <p:sp>
        <p:nvSpPr>
          <p:cNvPr id="261" name="Google Shape;261;p2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23"/>
          <p:cNvGrpSpPr/>
          <p:nvPr/>
        </p:nvGrpSpPr>
        <p:grpSpPr>
          <a:xfrm>
            <a:off x="4406400" y="0"/>
            <a:ext cx="4737600" cy="5143500"/>
            <a:chOff x="4406400" y="0"/>
            <a:chExt cx="4737600" cy="5143500"/>
          </a:xfrm>
        </p:grpSpPr>
        <p:sp>
          <p:nvSpPr>
            <p:cNvPr id="266" name="Google Shape;266;p23"/>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3"/>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5" name="Google Shape;28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6"/>
        <p:cNvGrpSpPr/>
        <p:nvPr/>
      </p:nvGrpSpPr>
      <p:grpSpPr>
        <a:xfrm>
          <a:off x="0" y="0"/>
          <a:ext cx="0" cy="0"/>
          <a:chOff x="0" y="0"/>
          <a:chExt cx="0" cy="0"/>
        </a:xfrm>
      </p:grpSpPr>
      <p:sp>
        <p:nvSpPr>
          <p:cNvPr id="287" name="Google Shape;287;p24">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24"/>
          <p:cNvGrpSpPr/>
          <p:nvPr/>
        </p:nvGrpSpPr>
        <p:grpSpPr>
          <a:xfrm>
            <a:off x="0" y="381001"/>
            <a:ext cx="1037850" cy="1016287"/>
            <a:chOff x="0" y="381001"/>
            <a:chExt cx="1037850" cy="1016287"/>
          </a:xfrm>
        </p:grpSpPr>
        <p:sp>
          <p:nvSpPr>
            <p:cNvPr id="292" name="Google Shape;292;p2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24"/>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5" name="Google Shape;295;p24"/>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296" name="Google Shape;296;p24"/>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97" name="Google Shape;29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8"/>
        <p:cNvGrpSpPr/>
        <p:nvPr/>
      </p:nvGrpSpPr>
      <p:grpSpPr>
        <a:xfrm>
          <a:off x="0" y="0"/>
          <a:ext cx="0" cy="0"/>
          <a:chOff x="0" y="0"/>
          <a:chExt cx="0" cy="0"/>
        </a:xfrm>
      </p:grpSpPr>
      <p:grpSp>
        <p:nvGrpSpPr>
          <p:cNvPr id="299" name="Google Shape;299;p25"/>
          <p:cNvGrpSpPr/>
          <p:nvPr/>
        </p:nvGrpSpPr>
        <p:grpSpPr>
          <a:xfrm>
            <a:off x="0" y="4128572"/>
            <a:ext cx="698925" cy="684657"/>
            <a:chOff x="0" y="3785672"/>
            <a:chExt cx="698925" cy="684657"/>
          </a:xfrm>
        </p:grpSpPr>
        <p:sp>
          <p:nvSpPr>
            <p:cNvPr id="300" name="Google Shape;300;p25"/>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5"/>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303" name="Google Shape;30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04" name="Google Shape;304;p2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8"/>
        <p:cNvGrpSpPr/>
        <p:nvPr/>
      </p:nvGrpSpPr>
      <p:grpSpPr>
        <a:xfrm>
          <a:off x="0" y="0"/>
          <a:ext cx="0" cy="0"/>
          <a:chOff x="0" y="0"/>
          <a:chExt cx="0" cy="0"/>
        </a:xfrm>
      </p:grpSpPr>
      <p:grpSp>
        <p:nvGrpSpPr>
          <p:cNvPr id="309" name="Google Shape;309;p26"/>
          <p:cNvGrpSpPr/>
          <p:nvPr/>
        </p:nvGrpSpPr>
        <p:grpSpPr>
          <a:xfrm>
            <a:off x="4406400" y="0"/>
            <a:ext cx="4737600" cy="5143065"/>
            <a:chOff x="4406400" y="0"/>
            <a:chExt cx="4737600" cy="5143065"/>
          </a:xfrm>
        </p:grpSpPr>
        <p:sp>
          <p:nvSpPr>
            <p:cNvPr id="310" name="Google Shape;310;p26"/>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6"/>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29" name="Google Shape;329;p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30" name="Google Shape;33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31" name="Google Shape;331;p2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
        <p:nvSpPr>
          <p:cNvPr id="336" name="Google Shape;33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337"/>
        <p:cNvGrpSpPr/>
        <p:nvPr/>
      </p:nvGrpSpPr>
      <p:grpSpPr>
        <a:xfrm>
          <a:off x="0" y="0"/>
          <a:ext cx="0" cy="0"/>
          <a:chOff x="0" y="0"/>
          <a:chExt cx="0" cy="0"/>
        </a:xfrm>
      </p:grpSpPr>
      <p:pic>
        <p:nvPicPr>
          <p:cNvPr id="338" name="Google Shape;338;p28"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339" name="Google Shape;339;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0" name="Google Shape;340;p28"/>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341" name="Google Shape;34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42" name="Google Shape;342;p2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8"/>
          <p:cNvGrpSpPr/>
          <p:nvPr/>
        </p:nvGrpSpPr>
        <p:grpSpPr>
          <a:xfrm>
            <a:off x="0" y="381001"/>
            <a:ext cx="1037850" cy="1016287"/>
            <a:chOff x="0" y="381001"/>
            <a:chExt cx="1037850" cy="1016287"/>
          </a:xfrm>
        </p:grpSpPr>
        <p:sp>
          <p:nvSpPr>
            <p:cNvPr id="347" name="Google Shape;347;p2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132" name="Google Shape;13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133" name="Google Shape;13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1.xml"/><Relationship Id="rId1" Type="http://schemas.openxmlformats.org/officeDocument/2006/relationships/video" Target="file:///D:\push%20button.MOV"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lastminuteengineers.com/arduino-keypad-tutoria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create.arduino.cc/projecthub/glowascii/button-arduino-basics-5ecffc" TargetMode="External"/><Relationship Id="rId5" Type="http://schemas.openxmlformats.org/officeDocument/2006/relationships/hyperlink" Target="http://beagleboard.org/getting-started" TargetMode="External"/><Relationship Id="rId4" Type="http://schemas.openxmlformats.org/officeDocument/2006/relationships/hyperlink" Target="https://randomnerdtutorials.com/installing-the-esp32-board-in-arduino-ide-windows-instruction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9"/>
          <p:cNvSpPr txBox="1">
            <a:spLocks noGrp="1"/>
          </p:cNvSpPr>
          <p:nvPr>
            <p:ph type="ctrTitle"/>
          </p:nvPr>
        </p:nvSpPr>
        <p:spPr>
          <a:xfrm>
            <a:off x="3537150" y="1074350"/>
            <a:ext cx="5017500" cy="85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400">
                <a:latin typeface="Times New Roman"/>
                <a:ea typeface="Times New Roman"/>
                <a:cs typeface="Times New Roman"/>
                <a:sym typeface="Times New Roman"/>
              </a:rPr>
              <a:t>Group 4:</a:t>
            </a:r>
            <a:endParaRPr sz="2400">
              <a:latin typeface="Times New Roman"/>
              <a:ea typeface="Times New Roman"/>
              <a:cs typeface="Times New Roman"/>
              <a:sym typeface="Times New Roman"/>
            </a:endParaRPr>
          </a:p>
          <a:p>
            <a:pPr marL="0" lvl="0" indent="0" algn="l" rtl="0">
              <a:spcBef>
                <a:spcPts val="0"/>
              </a:spcBef>
              <a:spcAft>
                <a:spcPts val="0"/>
              </a:spcAft>
              <a:buNone/>
            </a:pPr>
            <a:r>
              <a:rPr lang="en" sz="2400">
                <a:latin typeface="Times New Roman"/>
                <a:ea typeface="Times New Roman"/>
                <a:cs typeface="Times New Roman"/>
                <a:sym typeface="Times New Roman"/>
              </a:rPr>
              <a:t>Raghav Chopra (C0772292)</a:t>
            </a:r>
            <a:endParaRPr sz="2400">
              <a:latin typeface="Times New Roman"/>
              <a:ea typeface="Times New Roman"/>
              <a:cs typeface="Times New Roman"/>
              <a:sym typeface="Times New Roman"/>
            </a:endParaRPr>
          </a:p>
        </p:txBody>
      </p:sp>
      <p:sp>
        <p:nvSpPr>
          <p:cNvPr id="354" name="Google Shape;354;p29"/>
          <p:cNvSpPr txBox="1">
            <a:spLocks noGrp="1"/>
          </p:cNvSpPr>
          <p:nvPr>
            <p:ph type="subTitle" idx="1"/>
          </p:nvPr>
        </p:nvSpPr>
        <p:spPr>
          <a:xfrm>
            <a:off x="4002000" y="3155925"/>
            <a:ext cx="4552500" cy="12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Project: Iot Based Smart Garage Door Opener </a:t>
            </a:r>
            <a:endParaRPr sz="2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8"/>
          <p:cNvSpPr txBox="1">
            <a:spLocks noGrp="1"/>
          </p:cNvSpPr>
          <p:nvPr>
            <p:ph type="ctrTitle"/>
          </p:nvPr>
        </p:nvSpPr>
        <p:spPr>
          <a:xfrm>
            <a:off x="619650" y="154950"/>
            <a:ext cx="83133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latin typeface="Times New Roman"/>
                <a:ea typeface="Times New Roman"/>
                <a:cs typeface="Times New Roman"/>
                <a:sym typeface="Times New Roman"/>
              </a:rPr>
              <a:t>Testing of Keypad 4*4 Matrix</a:t>
            </a:r>
            <a:endParaRPr sz="4100">
              <a:latin typeface="Times New Roman"/>
              <a:ea typeface="Times New Roman"/>
              <a:cs typeface="Times New Roman"/>
              <a:sym typeface="Times New Roman"/>
            </a:endParaRPr>
          </a:p>
        </p:txBody>
      </p:sp>
      <p:pic>
        <p:nvPicPr>
          <p:cNvPr id="416" name="Google Shape;416;p38"/>
          <p:cNvPicPr preferRelativeResize="0"/>
          <p:nvPr/>
        </p:nvPicPr>
        <p:blipFill>
          <a:blip r:embed="rId3">
            <a:alphaModFix/>
          </a:blip>
          <a:stretch>
            <a:fillRect/>
          </a:stretch>
        </p:blipFill>
        <p:spPr>
          <a:xfrm>
            <a:off x="152400" y="919750"/>
            <a:ext cx="8780549" cy="4071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9"/>
          <p:cNvSpPr txBox="1">
            <a:spLocks noGrp="1"/>
          </p:cNvSpPr>
          <p:nvPr>
            <p:ph type="title"/>
          </p:nvPr>
        </p:nvSpPr>
        <p:spPr>
          <a:xfrm>
            <a:off x="1297500" y="465325"/>
            <a:ext cx="7655400" cy="81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Times New Roman"/>
                <a:ea typeface="Times New Roman"/>
                <a:cs typeface="Times New Roman"/>
                <a:sym typeface="Times New Roman"/>
              </a:rPr>
              <a:t>TESTING OF ESP32 WIFI MODULE</a:t>
            </a:r>
            <a:endParaRPr b="1">
              <a:latin typeface="Times New Roman"/>
              <a:ea typeface="Times New Roman"/>
              <a:cs typeface="Times New Roman"/>
              <a:sym typeface="Times New Roman"/>
            </a:endParaRPr>
          </a:p>
        </p:txBody>
      </p:sp>
      <p:sp>
        <p:nvSpPr>
          <p:cNvPr id="422" name="Google Shape;422;p39"/>
          <p:cNvSpPr txBox="1">
            <a:spLocks noGrp="1"/>
          </p:cNvSpPr>
          <p:nvPr>
            <p:ph type="body" idx="1"/>
          </p:nvPr>
        </p:nvSpPr>
        <p:spPr>
          <a:xfrm>
            <a:off x="1297500" y="1315350"/>
            <a:ext cx="7038900" cy="316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400">
                <a:latin typeface="Times New Roman"/>
                <a:ea typeface="Times New Roman"/>
                <a:cs typeface="Times New Roman"/>
                <a:sym typeface="Times New Roman"/>
              </a:rPr>
              <a:t>In our project, we are using Beaglebone Black which do not have inbuilt Wifi module therefore, we are using ESP32 for internet services. We will connect ESP32 directly to our laptop. We download libraries of ESP32 in Arduino IDE and then ran a simple program.</a:t>
            </a:r>
            <a:endParaRPr sz="24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0"/>
          <p:cNvSpPr txBox="1">
            <a:spLocks noGrp="1"/>
          </p:cNvSpPr>
          <p:nvPr>
            <p:ph type="title"/>
          </p:nvPr>
        </p:nvSpPr>
        <p:spPr>
          <a:xfrm>
            <a:off x="1297500" y="99950"/>
            <a:ext cx="7038900"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Testing of ESP32 with Arduino</a:t>
            </a:r>
            <a:endParaRPr>
              <a:latin typeface="Times New Roman"/>
              <a:ea typeface="Times New Roman"/>
              <a:cs typeface="Times New Roman"/>
              <a:sym typeface="Times New Roman"/>
            </a:endParaRPr>
          </a:p>
        </p:txBody>
      </p:sp>
      <p:sp>
        <p:nvSpPr>
          <p:cNvPr id="428" name="Google Shape;428;p4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29" name="Google Shape;429;p40"/>
          <p:cNvSpPr txBox="1">
            <a:spLocks noGrp="1"/>
          </p:cNvSpPr>
          <p:nvPr>
            <p:ph type="body" idx="1"/>
          </p:nvPr>
        </p:nvSpPr>
        <p:spPr>
          <a:xfrm>
            <a:off x="4280850" y="1080500"/>
            <a:ext cx="4257300" cy="37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pic>
        <p:nvPicPr>
          <p:cNvPr id="430" name="Google Shape;430;p40"/>
          <p:cNvPicPr preferRelativeResize="0"/>
          <p:nvPr/>
        </p:nvPicPr>
        <p:blipFill>
          <a:blip r:embed="rId3">
            <a:alphaModFix/>
          </a:blip>
          <a:stretch>
            <a:fillRect/>
          </a:stretch>
        </p:blipFill>
        <p:spPr>
          <a:xfrm>
            <a:off x="839275" y="827275"/>
            <a:ext cx="7613326" cy="4112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1"/>
          <p:cNvSpPr txBox="1">
            <a:spLocks noGrp="1"/>
          </p:cNvSpPr>
          <p:nvPr>
            <p:ph type="title"/>
          </p:nvPr>
        </p:nvSpPr>
        <p:spPr>
          <a:xfrm>
            <a:off x="1297500" y="99950"/>
            <a:ext cx="7038900"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Testing of ESP32 with Arduino</a:t>
            </a:r>
            <a:endParaRPr>
              <a:latin typeface="Times New Roman"/>
              <a:ea typeface="Times New Roman"/>
              <a:cs typeface="Times New Roman"/>
              <a:sym typeface="Times New Roman"/>
            </a:endParaRPr>
          </a:p>
        </p:txBody>
      </p:sp>
      <p:sp>
        <p:nvSpPr>
          <p:cNvPr id="436" name="Google Shape;436;p41"/>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37" name="Google Shape;437;p41"/>
          <p:cNvSpPr txBox="1">
            <a:spLocks noGrp="1"/>
          </p:cNvSpPr>
          <p:nvPr>
            <p:ph type="body" idx="1"/>
          </p:nvPr>
        </p:nvSpPr>
        <p:spPr>
          <a:xfrm>
            <a:off x="4280850" y="1080500"/>
            <a:ext cx="4257300" cy="37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pic>
        <p:nvPicPr>
          <p:cNvPr id="438" name="Google Shape;438;p41"/>
          <p:cNvPicPr preferRelativeResize="0"/>
          <p:nvPr/>
        </p:nvPicPr>
        <p:blipFill>
          <a:blip r:embed="rId3">
            <a:alphaModFix/>
          </a:blip>
          <a:stretch>
            <a:fillRect/>
          </a:stretch>
        </p:blipFill>
        <p:spPr>
          <a:xfrm>
            <a:off x="167850" y="827275"/>
            <a:ext cx="8976150" cy="420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 </a:t>
            </a:r>
            <a:r>
              <a:rPr lang="en" sz="2700" b="1">
                <a:latin typeface="Times New Roman"/>
                <a:ea typeface="Times New Roman"/>
                <a:cs typeface="Times New Roman"/>
                <a:sym typeface="Times New Roman"/>
              </a:rPr>
              <a:t>TESTING OF Push button</a:t>
            </a:r>
            <a:endParaRPr/>
          </a:p>
        </p:txBody>
      </p:sp>
      <p:sp>
        <p:nvSpPr>
          <p:cNvPr id="444" name="Google Shape;444;p4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latin typeface="Times New Roman"/>
                <a:ea typeface="Times New Roman"/>
                <a:cs typeface="Times New Roman"/>
                <a:sym typeface="Times New Roman"/>
              </a:rPr>
              <a:t>Push button is simply a button which is used to control the some aspect of a process. In our project, we are using the push button in order to disable the buzzer if it beeps for so long or it is not required.</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Connections of Push button</a:t>
            </a:r>
            <a:endParaRPr b="1"/>
          </a:p>
        </p:txBody>
      </p:sp>
      <p:sp>
        <p:nvSpPr>
          <p:cNvPr id="450" name="Google Shape;450;p4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Ground of LED to Arduino GND</a:t>
            </a:r>
            <a:endParaRPr sz="2400">
              <a:latin typeface="Times New Roman"/>
              <a:ea typeface="Times New Roman"/>
              <a:cs typeface="Times New Roman"/>
              <a:sym typeface="Times New Roman"/>
            </a:endParaRPr>
          </a:p>
          <a:p>
            <a:pPr marL="0" lvl="0" indent="0" algn="l" rtl="0">
              <a:spcBef>
                <a:spcPts val="1600"/>
              </a:spcBef>
              <a:spcAft>
                <a:spcPts val="0"/>
              </a:spcAft>
              <a:buNone/>
            </a:pPr>
            <a:r>
              <a:rPr lang="en" sz="2400">
                <a:latin typeface="Times New Roman"/>
                <a:ea typeface="Times New Roman"/>
                <a:cs typeface="Times New Roman"/>
                <a:sym typeface="Times New Roman"/>
              </a:rPr>
              <a:t>LED Positive to Arduino pin 13</a:t>
            </a:r>
            <a:endParaRPr sz="2400">
              <a:latin typeface="Times New Roman"/>
              <a:ea typeface="Times New Roman"/>
              <a:cs typeface="Times New Roman"/>
              <a:sym typeface="Times New Roman"/>
            </a:endParaRPr>
          </a:p>
          <a:p>
            <a:pPr marL="0" lvl="0" indent="0" algn="l" rtl="0">
              <a:spcBef>
                <a:spcPts val="1600"/>
              </a:spcBef>
              <a:spcAft>
                <a:spcPts val="0"/>
              </a:spcAft>
              <a:buNone/>
            </a:pPr>
            <a:r>
              <a:rPr lang="en" sz="2400">
                <a:latin typeface="Times New Roman"/>
                <a:ea typeface="Times New Roman"/>
                <a:cs typeface="Times New Roman"/>
                <a:sym typeface="Times New Roman"/>
              </a:rPr>
              <a:t>Arduino digital pin 2 to push button positive</a:t>
            </a:r>
            <a:endParaRPr sz="2400">
              <a:latin typeface="Times New Roman"/>
              <a:ea typeface="Times New Roman"/>
              <a:cs typeface="Times New Roman"/>
              <a:sym typeface="Times New Roman"/>
            </a:endParaRPr>
          </a:p>
          <a:p>
            <a:pPr marL="0" lvl="0" indent="0" algn="l" rtl="0">
              <a:spcBef>
                <a:spcPts val="1600"/>
              </a:spcBef>
              <a:spcAft>
                <a:spcPts val="0"/>
              </a:spcAft>
              <a:buNone/>
            </a:pPr>
            <a:r>
              <a:rPr lang="en" sz="2400">
                <a:latin typeface="Times New Roman"/>
                <a:ea typeface="Times New Roman"/>
                <a:cs typeface="Times New Roman"/>
                <a:sym typeface="Times New Roman"/>
              </a:rPr>
              <a:t>Push button Ground to Arduino Ground</a:t>
            </a:r>
            <a:endParaRPr sz="2400">
              <a:latin typeface="Times New Roman"/>
              <a:ea typeface="Times New Roman"/>
              <a:cs typeface="Times New Roman"/>
              <a:sym typeface="Times New Roman"/>
            </a:endParaRPr>
          </a:p>
          <a:p>
            <a:pPr marL="0" lvl="0" indent="0" algn="l" rtl="0">
              <a:spcBef>
                <a:spcPts val="1600"/>
              </a:spcBef>
              <a:spcAft>
                <a:spcPts val="1600"/>
              </a:spcAft>
              <a:buNone/>
            </a:pPr>
            <a:endParaRPr sz="24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witchbutton.pn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2129.jpg"/>
          <p:cNvPicPr>
            <a:picLocks noChangeAspect="1"/>
          </p:cNvPicPr>
          <p:nvPr/>
        </p:nvPicPr>
        <p:blipFill>
          <a:blip r:embed="rId3"/>
          <a:stretch>
            <a:fillRect/>
          </a:stretch>
        </p:blipFill>
        <p:spPr>
          <a:xfrm>
            <a:off x="4225158" y="168166"/>
            <a:ext cx="4774324" cy="4834758"/>
          </a:xfrm>
          <a:prstGeom prst="rect">
            <a:avLst/>
          </a:prstGeom>
        </p:spPr>
      </p:pic>
      <p:pic>
        <p:nvPicPr>
          <p:cNvPr id="5" name="push button.MOV">
            <a:hlinkClick r:id="" action="ppaction://media"/>
          </p:cNvPr>
          <p:cNvPicPr>
            <a:picLocks noRot="1" noChangeAspect="1"/>
          </p:cNvPicPr>
          <p:nvPr>
            <a:videoFile r:link="rId1"/>
          </p:nvPr>
        </p:nvPicPr>
        <p:blipFill>
          <a:blip r:embed="rId4"/>
          <a:stretch>
            <a:fillRect/>
          </a:stretch>
        </p:blipFill>
        <p:spPr>
          <a:xfrm>
            <a:off x="210207" y="157655"/>
            <a:ext cx="3846786" cy="482424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 </a:t>
            </a:r>
            <a:r>
              <a:rPr lang="en" sz="2700" b="1">
                <a:latin typeface="Times New Roman"/>
                <a:ea typeface="Times New Roman"/>
                <a:cs typeface="Times New Roman"/>
                <a:sym typeface="Times New Roman"/>
              </a:rPr>
              <a:t>TESTING OF MULTIMETER</a:t>
            </a:r>
            <a:endParaRPr sz="2700" b="1">
              <a:latin typeface="Times New Roman"/>
              <a:ea typeface="Times New Roman"/>
              <a:cs typeface="Times New Roman"/>
              <a:sym typeface="Times New Roman"/>
            </a:endParaRPr>
          </a:p>
        </p:txBody>
      </p:sp>
      <p:sp>
        <p:nvSpPr>
          <p:cNvPr id="464" name="Google Shape;464;p4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400">
                <a:latin typeface="Times New Roman"/>
                <a:ea typeface="Times New Roman"/>
                <a:cs typeface="Times New Roman"/>
                <a:sym typeface="Times New Roman"/>
              </a:rPr>
              <a:t>Multimeter is a tool which is used to measure the voltage, current and resistance of electrical components. Basically, to check the multimeter is giving the correct reading or not, firstly we need to perform the basic task on the multimeter.</a:t>
            </a:r>
            <a:endParaRPr sz="24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title"/>
          </p:nvPr>
        </p:nvSpPr>
        <p:spPr>
          <a:xfrm>
            <a:off x="1297500" y="615325"/>
            <a:ext cx="7038900" cy="411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latin typeface="Times New Roman"/>
                <a:ea typeface="Times New Roman"/>
                <a:cs typeface="Times New Roman"/>
                <a:sym typeface="Times New Roman"/>
              </a:rPr>
              <a:t>Testing of Multimeter</a:t>
            </a:r>
            <a:endParaRPr sz="2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First step is to connect the red probe to the input slot and the black probe to the common slot and set the center button to the continuity, then connect the ends of two probes with each other. If the multimeter shows 0 value or near to 0 , then the multimeter is good otherwise need to be replaced with the new one.</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0"/>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TESTING OF HARDWARE COMPONENTS:</a:t>
            </a:r>
            <a:endParaRPr>
              <a:latin typeface="Times New Roman"/>
              <a:ea typeface="Times New Roman"/>
              <a:cs typeface="Times New Roman"/>
              <a:sym typeface="Times New Roman"/>
            </a:endParaRPr>
          </a:p>
        </p:txBody>
      </p:sp>
      <p:sp>
        <p:nvSpPr>
          <p:cNvPr id="360" name="Google Shape;360;p30"/>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1" name="Google Shape;361;p30"/>
          <p:cNvPicPr preferRelativeResize="0"/>
          <p:nvPr/>
        </p:nvPicPr>
        <p:blipFill>
          <a:blip r:embed="rId3">
            <a:alphaModFix/>
          </a:blip>
          <a:stretch>
            <a:fillRect/>
          </a:stretch>
        </p:blipFill>
        <p:spPr>
          <a:xfrm>
            <a:off x="4186150" y="1514650"/>
            <a:ext cx="4438252" cy="2729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latin typeface="Times New Roman"/>
                <a:ea typeface="Times New Roman"/>
                <a:cs typeface="Times New Roman"/>
                <a:sym typeface="Times New Roman"/>
              </a:rPr>
              <a:t>TESTING OF MULTIMETER</a:t>
            </a:r>
            <a:endParaRPr sz="2600">
              <a:latin typeface="Times New Roman"/>
              <a:ea typeface="Times New Roman"/>
              <a:cs typeface="Times New Roman"/>
              <a:sym typeface="Times New Roman"/>
            </a:endParaRPr>
          </a:p>
        </p:txBody>
      </p:sp>
      <p:pic>
        <p:nvPicPr>
          <p:cNvPr id="475" name="Google Shape;475;p47"/>
          <p:cNvPicPr preferRelativeResize="0"/>
          <p:nvPr/>
        </p:nvPicPr>
        <p:blipFill>
          <a:blip r:embed="rId3">
            <a:alphaModFix/>
          </a:blip>
          <a:stretch>
            <a:fillRect/>
          </a:stretch>
        </p:blipFill>
        <p:spPr>
          <a:xfrm>
            <a:off x="1195225" y="1307850"/>
            <a:ext cx="7225074" cy="3459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latin typeface="Times New Roman"/>
                <a:ea typeface="Times New Roman"/>
                <a:cs typeface="Times New Roman"/>
                <a:sym typeface="Times New Roman"/>
              </a:rPr>
              <a:t>References:</a:t>
            </a:r>
            <a:endParaRPr sz="2600">
              <a:latin typeface="Times New Roman"/>
              <a:ea typeface="Times New Roman"/>
              <a:cs typeface="Times New Roman"/>
              <a:sym typeface="Times New Roman"/>
            </a:endParaRPr>
          </a:p>
        </p:txBody>
      </p:sp>
      <p:sp>
        <p:nvSpPr>
          <p:cNvPr id="481" name="Google Shape;481;p48"/>
          <p:cNvSpPr txBox="1">
            <a:spLocks noGrp="1"/>
          </p:cNvSpPr>
          <p:nvPr>
            <p:ph type="body" idx="1"/>
          </p:nvPr>
        </p:nvSpPr>
        <p:spPr>
          <a:xfrm>
            <a:off x="1297500" y="935175"/>
            <a:ext cx="7038900" cy="3543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Retrieved from Last Minute Engineers, URL: </a:t>
            </a:r>
            <a:r>
              <a:rPr lang="en" sz="1400" u="sng">
                <a:solidFill>
                  <a:schemeClr val="hlink"/>
                </a:solidFill>
                <a:latin typeface="Times New Roman"/>
                <a:ea typeface="Times New Roman"/>
                <a:cs typeface="Times New Roman"/>
                <a:sym typeface="Times New Roman"/>
                <a:hlinkClick r:id="rId3"/>
              </a:rPr>
              <a:t>https://lastminuteengineers.com/arduino-keypad-tutorial/</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ESP32 module- Retrieved from Random Nerd Tutorials, URL: </a:t>
            </a:r>
            <a:r>
              <a:rPr lang="en" sz="1400" u="sng">
                <a:solidFill>
                  <a:schemeClr val="hlink"/>
                </a:solidFill>
                <a:latin typeface="Times New Roman"/>
                <a:ea typeface="Times New Roman"/>
                <a:cs typeface="Times New Roman"/>
                <a:sym typeface="Times New Roman"/>
                <a:hlinkClick r:id="rId4"/>
              </a:rPr>
              <a:t>https://randomnerdtutorials.com/installing-the-esp32-board-in-arduino-ide-windows-instructions/</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Beaglebone black- Retrieved from, beagleboard.org URL:</a:t>
            </a:r>
            <a:r>
              <a:rPr lang="en" sz="1400" u="sng">
                <a:solidFill>
                  <a:schemeClr val="hlink"/>
                </a:solidFill>
                <a:latin typeface="Times New Roman"/>
                <a:ea typeface="Times New Roman"/>
                <a:cs typeface="Times New Roman"/>
                <a:sym typeface="Times New Roman"/>
                <a:hlinkClick r:id="rId5"/>
              </a:rPr>
              <a:t>http://beagleboard.org/getting-started</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Push Button- Retrieved from, Project hub, URL:</a:t>
            </a:r>
            <a:r>
              <a:rPr lang="en" sz="1400" u="sng">
                <a:solidFill>
                  <a:srgbClr val="1155CC"/>
                </a:solidFill>
                <a:latin typeface="Times New Roman"/>
                <a:ea typeface="Times New Roman"/>
                <a:cs typeface="Times New Roman"/>
                <a:sym typeface="Times New Roman"/>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https://create.arduino.cc/projecthub/glowascii/button-arduino-basics-5ecffc</a:t>
            </a:r>
            <a:endParaRPr sz="1400">
              <a:latin typeface="Times New Roman"/>
              <a:ea typeface="Times New Roman"/>
              <a:cs typeface="Times New Roman"/>
              <a:sym typeface="Times New Roman"/>
            </a:endParaRPr>
          </a:p>
          <a:p>
            <a:pPr marL="914400" lvl="0" indent="0" algn="l" rtl="0">
              <a:spcBef>
                <a:spcPts val="1200"/>
              </a:spcBef>
              <a:spcAft>
                <a:spcPts val="0"/>
              </a:spcAft>
              <a:buNone/>
            </a:pPr>
            <a:endParaRPr sz="1400">
              <a:latin typeface="Times New Roman"/>
              <a:ea typeface="Times New Roman"/>
              <a:cs typeface="Times New Roman"/>
              <a:sym typeface="Times New Roman"/>
            </a:endParaRPr>
          </a:p>
          <a:p>
            <a:pPr marL="914400" lvl="0" indent="0" algn="l" rtl="0">
              <a:spcBef>
                <a:spcPts val="1200"/>
              </a:spcBef>
              <a:spcAft>
                <a:spcPts val="0"/>
              </a:spcAft>
              <a:buNone/>
            </a:pPr>
            <a:endParaRPr sz="1400">
              <a:latin typeface="Times New Roman"/>
              <a:ea typeface="Times New Roman"/>
              <a:cs typeface="Times New Roman"/>
              <a:sym typeface="Times New Roman"/>
            </a:endParaRPr>
          </a:p>
          <a:p>
            <a:pPr marL="914400" lvl="0" indent="0" algn="l" rtl="0">
              <a:spcBef>
                <a:spcPts val="1200"/>
              </a:spcBef>
              <a:spcAft>
                <a:spcPts val="1200"/>
              </a:spcAft>
              <a:buNone/>
            </a:pPr>
            <a:endParaRPr sz="1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1"/>
          <p:cNvSpPr txBox="1">
            <a:spLocks noGrp="1"/>
          </p:cNvSpPr>
          <p:nvPr>
            <p:ph type="body" idx="2"/>
          </p:nvPr>
        </p:nvSpPr>
        <p:spPr>
          <a:xfrm>
            <a:off x="1278100" y="440525"/>
            <a:ext cx="7028400" cy="4168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2410">
                <a:latin typeface="Times New Roman"/>
                <a:ea typeface="Times New Roman"/>
                <a:cs typeface="Times New Roman"/>
                <a:sym typeface="Times New Roman"/>
              </a:rPr>
              <a:t>Content: Testing Of Hardware Components</a:t>
            </a:r>
            <a:endParaRPr sz="1900">
              <a:latin typeface="Times New Roman"/>
              <a:ea typeface="Times New Roman"/>
              <a:cs typeface="Times New Roman"/>
              <a:sym typeface="Times New Roman"/>
            </a:endParaRPr>
          </a:p>
          <a:p>
            <a:pPr marL="457200" lvl="0" indent="-349250" algn="l" rtl="0">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BeagleBone Black</a:t>
            </a:r>
            <a:endParaRPr sz="1900">
              <a:latin typeface="Times New Roman"/>
              <a:ea typeface="Times New Roman"/>
              <a:cs typeface="Times New Roman"/>
              <a:sym typeface="Times New Roman"/>
            </a:endParaRPr>
          </a:p>
          <a:p>
            <a:pPr marL="457200" lvl="0" indent="0" algn="l" rtl="0">
              <a:lnSpc>
                <a:spcPct val="95000"/>
              </a:lnSpc>
              <a:spcBef>
                <a:spcPts val="1200"/>
              </a:spcBef>
              <a:spcAft>
                <a:spcPts val="0"/>
              </a:spcAft>
              <a:buSzPts val="935"/>
              <a:buNone/>
            </a:pPr>
            <a:endParaRPr sz="1900">
              <a:latin typeface="Times New Roman"/>
              <a:ea typeface="Times New Roman"/>
              <a:cs typeface="Times New Roman"/>
              <a:sym typeface="Times New Roman"/>
            </a:endParaRPr>
          </a:p>
          <a:p>
            <a:pPr marL="457200" lvl="0" indent="-349250" algn="l" rtl="0">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Keypad 4*4 matrix</a:t>
            </a:r>
            <a:endParaRPr sz="1900">
              <a:latin typeface="Times New Roman"/>
              <a:ea typeface="Times New Roman"/>
              <a:cs typeface="Times New Roman"/>
              <a:sym typeface="Times New Roman"/>
            </a:endParaRPr>
          </a:p>
          <a:p>
            <a:pPr marL="457200" lvl="0" indent="0" algn="l" rtl="0">
              <a:lnSpc>
                <a:spcPct val="95000"/>
              </a:lnSpc>
              <a:spcBef>
                <a:spcPts val="1200"/>
              </a:spcBef>
              <a:spcAft>
                <a:spcPts val="0"/>
              </a:spcAft>
              <a:buSzPts val="935"/>
              <a:buNone/>
            </a:pPr>
            <a:endParaRPr sz="1900">
              <a:latin typeface="Times New Roman"/>
              <a:ea typeface="Times New Roman"/>
              <a:cs typeface="Times New Roman"/>
              <a:sym typeface="Times New Roman"/>
            </a:endParaRPr>
          </a:p>
          <a:p>
            <a:pPr marL="457200" lvl="0" indent="-349250" algn="l" rtl="0">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ESP32 wifi Module</a:t>
            </a:r>
            <a:endParaRPr sz="1900">
              <a:latin typeface="Times New Roman"/>
              <a:ea typeface="Times New Roman"/>
              <a:cs typeface="Times New Roman"/>
              <a:sym typeface="Times New Roman"/>
            </a:endParaRPr>
          </a:p>
          <a:p>
            <a:pPr marL="457200" lvl="0" indent="0" algn="l" rtl="0">
              <a:lnSpc>
                <a:spcPct val="95000"/>
              </a:lnSpc>
              <a:spcBef>
                <a:spcPts val="1200"/>
              </a:spcBef>
              <a:spcAft>
                <a:spcPts val="0"/>
              </a:spcAft>
              <a:buSzPts val="935"/>
              <a:buNone/>
            </a:pPr>
            <a:endParaRPr sz="1900">
              <a:latin typeface="Times New Roman"/>
              <a:ea typeface="Times New Roman"/>
              <a:cs typeface="Times New Roman"/>
              <a:sym typeface="Times New Roman"/>
            </a:endParaRPr>
          </a:p>
          <a:p>
            <a:pPr marL="457200" lvl="0" indent="-349250" algn="l" rtl="0">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Multimeter</a:t>
            </a:r>
            <a:endParaRPr sz="1900">
              <a:latin typeface="Times New Roman"/>
              <a:ea typeface="Times New Roman"/>
              <a:cs typeface="Times New Roman"/>
              <a:sym typeface="Times New Roman"/>
            </a:endParaRPr>
          </a:p>
          <a:p>
            <a:pPr marL="457200" lvl="0" indent="0" algn="l" rtl="0">
              <a:lnSpc>
                <a:spcPct val="95000"/>
              </a:lnSpc>
              <a:spcBef>
                <a:spcPts val="1200"/>
              </a:spcBef>
              <a:spcAft>
                <a:spcPts val="0"/>
              </a:spcAft>
              <a:buNone/>
            </a:pPr>
            <a:endParaRPr sz="1900">
              <a:latin typeface="Times New Roman"/>
              <a:ea typeface="Times New Roman"/>
              <a:cs typeface="Times New Roman"/>
              <a:sym typeface="Times New Roman"/>
            </a:endParaRPr>
          </a:p>
          <a:p>
            <a:pPr marL="457200" lvl="0" indent="-349250" algn="l" rtl="0">
              <a:lnSpc>
                <a:spcPct val="95000"/>
              </a:lnSpc>
              <a:spcBef>
                <a:spcPts val="1200"/>
              </a:spcBef>
              <a:spcAft>
                <a:spcPts val="0"/>
              </a:spcAft>
              <a:buSzPts val="1900"/>
              <a:buFont typeface="Times New Roman"/>
              <a:buChar char="●"/>
            </a:pPr>
            <a:r>
              <a:rPr lang="en" sz="1900">
                <a:latin typeface="Times New Roman"/>
                <a:ea typeface="Times New Roman"/>
                <a:cs typeface="Times New Roman"/>
                <a:sym typeface="Times New Roman"/>
              </a:rPr>
              <a:t>Push button</a:t>
            </a:r>
            <a:endParaRPr sz="1900">
              <a:latin typeface="Times New Roman"/>
              <a:ea typeface="Times New Roman"/>
              <a:cs typeface="Times New Roman"/>
              <a:sym typeface="Times New Roman"/>
            </a:endParaRPr>
          </a:p>
          <a:p>
            <a:pPr marL="457200" lvl="0" indent="0" algn="l" rtl="0">
              <a:lnSpc>
                <a:spcPct val="95000"/>
              </a:lnSpc>
              <a:spcBef>
                <a:spcPts val="1200"/>
              </a:spcBef>
              <a:spcAft>
                <a:spcPts val="0"/>
              </a:spcAft>
              <a:buNone/>
            </a:pPr>
            <a:endParaRPr sz="1900">
              <a:latin typeface="Times New Roman"/>
              <a:ea typeface="Times New Roman"/>
              <a:cs typeface="Times New Roman"/>
              <a:sym typeface="Times New Roman"/>
            </a:endParaRPr>
          </a:p>
          <a:p>
            <a:pPr marL="0" lvl="0" indent="0" algn="l" rtl="0">
              <a:lnSpc>
                <a:spcPct val="95000"/>
              </a:lnSpc>
              <a:spcBef>
                <a:spcPts val="1200"/>
              </a:spcBef>
              <a:spcAft>
                <a:spcPts val="0"/>
              </a:spcAft>
              <a:buNone/>
            </a:pPr>
            <a:endParaRPr sz="1900">
              <a:latin typeface="Times New Roman"/>
              <a:ea typeface="Times New Roman"/>
              <a:cs typeface="Times New Roman"/>
              <a:sym typeface="Times New Roman"/>
            </a:endParaRPr>
          </a:p>
          <a:p>
            <a:pPr marL="0" lvl="0" indent="0" algn="l" rtl="0">
              <a:lnSpc>
                <a:spcPct val="95000"/>
              </a:lnSpc>
              <a:spcBef>
                <a:spcPts val="1200"/>
              </a:spcBef>
              <a:spcAft>
                <a:spcPts val="1200"/>
              </a:spcAft>
              <a:buNone/>
            </a:pPr>
            <a:endParaRPr sz="19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Times New Roman"/>
                <a:ea typeface="Times New Roman"/>
                <a:cs typeface="Times New Roman"/>
                <a:sym typeface="Times New Roman"/>
              </a:rPr>
              <a:t>TESTING BEAGLEBONE BLACK</a:t>
            </a:r>
            <a:endParaRPr b="1">
              <a:latin typeface="Times New Roman"/>
              <a:ea typeface="Times New Roman"/>
              <a:cs typeface="Times New Roman"/>
              <a:sym typeface="Times New Roman"/>
            </a:endParaRPr>
          </a:p>
        </p:txBody>
      </p:sp>
      <p:sp>
        <p:nvSpPr>
          <p:cNvPr id="372" name="Google Shape;372;p32"/>
          <p:cNvSpPr txBox="1">
            <a:spLocks noGrp="1"/>
          </p:cNvSpPr>
          <p:nvPr>
            <p:ph type="body" idx="1"/>
          </p:nvPr>
        </p:nvSpPr>
        <p:spPr>
          <a:xfrm>
            <a:off x="1007225" y="1567550"/>
            <a:ext cx="3693600" cy="2911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Connected the beaglebone black to the laptop using a USB connector.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Log in as debian@beaglebone using ssh debian@192.168.7.2 command on the terminal and its password is temppwd.</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Check the linux kernel by using the command uname -a. </a:t>
            </a:r>
            <a:endParaRPr sz="1600">
              <a:latin typeface="Times New Roman"/>
              <a:ea typeface="Times New Roman"/>
              <a:cs typeface="Times New Roman"/>
              <a:sym typeface="Times New Roman"/>
            </a:endParaRPr>
          </a:p>
        </p:txBody>
      </p:sp>
      <p:sp>
        <p:nvSpPr>
          <p:cNvPr id="373" name="Google Shape;373;p32"/>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4" name="Google Shape;374;p32"/>
          <p:cNvPicPr preferRelativeResize="0"/>
          <p:nvPr/>
        </p:nvPicPr>
        <p:blipFill>
          <a:blip r:embed="rId3">
            <a:alphaModFix/>
          </a:blip>
          <a:stretch>
            <a:fillRect/>
          </a:stretch>
        </p:blipFill>
        <p:spPr>
          <a:xfrm>
            <a:off x="4933225" y="1256050"/>
            <a:ext cx="3403200" cy="353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3"/>
          <p:cNvSpPr txBox="1">
            <a:spLocks noGrp="1"/>
          </p:cNvSpPr>
          <p:nvPr>
            <p:ph type="title"/>
          </p:nvPr>
        </p:nvSpPr>
        <p:spPr>
          <a:xfrm>
            <a:off x="1074175" y="240625"/>
            <a:ext cx="6754500" cy="710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900">
                <a:latin typeface="Times New Roman"/>
                <a:ea typeface="Times New Roman"/>
                <a:cs typeface="Times New Roman"/>
                <a:sym typeface="Times New Roman"/>
              </a:rPr>
              <a:t>Testing Beaglebone Black</a:t>
            </a:r>
            <a:endParaRPr sz="2900">
              <a:latin typeface="Times New Roman"/>
              <a:ea typeface="Times New Roman"/>
              <a:cs typeface="Times New Roman"/>
              <a:sym typeface="Times New Roman"/>
            </a:endParaRPr>
          </a:p>
        </p:txBody>
      </p:sp>
      <p:pic>
        <p:nvPicPr>
          <p:cNvPr id="380" name="Google Shape;380;p33"/>
          <p:cNvPicPr preferRelativeResize="0"/>
          <p:nvPr/>
        </p:nvPicPr>
        <p:blipFill>
          <a:blip r:embed="rId3">
            <a:alphaModFix/>
          </a:blip>
          <a:stretch>
            <a:fillRect/>
          </a:stretch>
        </p:blipFill>
        <p:spPr>
          <a:xfrm>
            <a:off x="182875" y="951025"/>
            <a:ext cx="8690275" cy="4007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1050125" y="351950"/>
            <a:ext cx="7655400" cy="81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700" b="1">
                <a:latin typeface="Times New Roman"/>
                <a:ea typeface="Times New Roman"/>
                <a:cs typeface="Times New Roman"/>
                <a:sym typeface="Times New Roman"/>
              </a:rPr>
              <a:t>TESTING KEYPAD 4*4 MATRIX</a:t>
            </a:r>
            <a:endParaRPr sz="2700" b="1">
              <a:latin typeface="Times New Roman"/>
              <a:ea typeface="Times New Roman"/>
              <a:cs typeface="Times New Roman"/>
              <a:sym typeface="Times New Roman"/>
            </a:endParaRPr>
          </a:p>
        </p:txBody>
      </p:sp>
      <p:sp>
        <p:nvSpPr>
          <p:cNvPr id="386" name="Google Shape;386;p34"/>
          <p:cNvSpPr txBox="1">
            <a:spLocks noGrp="1"/>
          </p:cNvSpPr>
          <p:nvPr>
            <p:ph type="body" idx="1"/>
          </p:nvPr>
        </p:nvSpPr>
        <p:spPr>
          <a:xfrm>
            <a:off x="1297500" y="2161525"/>
            <a:ext cx="7038900" cy="231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400">
                <a:latin typeface="Times New Roman"/>
                <a:ea typeface="Times New Roman"/>
                <a:cs typeface="Times New Roman"/>
                <a:sym typeface="Times New Roman"/>
              </a:rPr>
              <a:t>In our project, we are using keypad for entering the password at the time of door opening and closing and this component is interfaced with arduino.</a:t>
            </a:r>
            <a:endParaRPr sz="24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5"/>
          <p:cNvSpPr txBox="1">
            <a:spLocks noGrp="1"/>
          </p:cNvSpPr>
          <p:nvPr>
            <p:ph type="title"/>
          </p:nvPr>
        </p:nvSpPr>
        <p:spPr>
          <a:xfrm>
            <a:off x="1297500" y="393750"/>
            <a:ext cx="7649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Connections of Keypad with Arduino for testing</a:t>
            </a:r>
            <a:endParaRPr>
              <a:latin typeface="Times New Roman"/>
              <a:ea typeface="Times New Roman"/>
              <a:cs typeface="Times New Roman"/>
              <a:sym typeface="Times New Roman"/>
            </a:endParaRPr>
          </a:p>
        </p:txBody>
      </p:sp>
      <p:sp>
        <p:nvSpPr>
          <p:cNvPr id="392" name="Google Shape;392;p35"/>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93" name="Google Shape;393;p35"/>
          <p:cNvSpPr txBox="1">
            <a:spLocks noGrp="1"/>
          </p:cNvSpPr>
          <p:nvPr>
            <p:ph type="body" idx="1"/>
          </p:nvPr>
        </p:nvSpPr>
        <p:spPr>
          <a:xfrm>
            <a:off x="1179650" y="1354150"/>
            <a:ext cx="7315200" cy="3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solidFill>
                <a:srgbClr val="FFFFFF"/>
              </a:solidFill>
              <a:latin typeface="Times New Roman"/>
              <a:ea typeface="Times New Roman"/>
              <a:cs typeface="Times New Roman"/>
              <a:sym typeface="Times New Roman"/>
            </a:endParaRPr>
          </a:p>
          <a:p>
            <a:pPr marL="0" lvl="0" indent="457200" algn="l" rtl="0">
              <a:spcBef>
                <a:spcPts val="1600"/>
              </a:spcBef>
              <a:spcAft>
                <a:spcPts val="0"/>
              </a:spcAft>
              <a:buNone/>
            </a:pPr>
            <a:r>
              <a:rPr lang="en" sz="1900" b="1" u="sng" dirty="0">
                <a:solidFill>
                  <a:srgbClr val="FFFFFF"/>
                </a:solidFill>
                <a:latin typeface="Times New Roman"/>
                <a:ea typeface="Times New Roman"/>
                <a:cs typeface="Times New Roman"/>
                <a:sym typeface="Times New Roman"/>
              </a:rPr>
              <a:t>Keypad</a:t>
            </a:r>
            <a:r>
              <a:rPr lang="en" sz="1900" dirty="0">
                <a:solidFill>
                  <a:srgbClr val="FFFFFF"/>
                </a:solidFill>
                <a:latin typeface="Times New Roman"/>
                <a:ea typeface="Times New Roman"/>
                <a:cs typeface="Times New Roman"/>
                <a:sym typeface="Times New Roman"/>
              </a:rPr>
              <a:t>				</a:t>
            </a:r>
            <a:r>
              <a:rPr lang="en" sz="1900" b="1" u="sng" dirty="0" smtClean="0">
                <a:solidFill>
                  <a:srgbClr val="FFFFFF"/>
                </a:solidFill>
                <a:latin typeface="Times New Roman"/>
                <a:ea typeface="Times New Roman"/>
                <a:cs typeface="Times New Roman"/>
                <a:sym typeface="Times New Roman"/>
              </a:rPr>
              <a:t>Arduino</a:t>
            </a:r>
            <a:endParaRPr sz="1900" b="1" u="sng">
              <a:solidFill>
                <a:srgbClr val="FFFFFF"/>
              </a:solidFill>
              <a:latin typeface="Times New Roman"/>
              <a:ea typeface="Times New Roman"/>
              <a:cs typeface="Times New Roman"/>
              <a:sym typeface="Times New Roman"/>
            </a:endParaRPr>
          </a:p>
          <a:p>
            <a:pPr marL="0" lvl="0" indent="457200" algn="l" rtl="0">
              <a:spcBef>
                <a:spcPts val="1600"/>
              </a:spcBef>
              <a:spcAft>
                <a:spcPts val="0"/>
              </a:spcAft>
              <a:buNone/>
            </a:pPr>
            <a:r>
              <a:rPr lang="en" sz="1900" dirty="0">
                <a:solidFill>
                  <a:srgbClr val="FFFFFF"/>
                </a:solidFill>
                <a:latin typeface="Times New Roman"/>
                <a:ea typeface="Times New Roman"/>
                <a:cs typeface="Times New Roman"/>
                <a:sym typeface="Times New Roman"/>
              </a:rPr>
              <a:t>Ground 				</a:t>
            </a:r>
            <a:r>
              <a:rPr lang="en" sz="1900" dirty="0" smtClean="0">
                <a:solidFill>
                  <a:srgbClr val="FFFFFF"/>
                </a:solidFill>
                <a:latin typeface="Times New Roman"/>
                <a:ea typeface="Times New Roman"/>
                <a:cs typeface="Times New Roman"/>
                <a:sym typeface="Times New Roman"/>
              </a:rPr>
              <a:t>Ground</a:t>
            </a:r>
            <a:endParaRPr sz="1900">
              <a:solidFill>
                <a:srgbClr val="FFFFFF"/>
              </a:solidFill>
              <a:latin typeface="Times New Roman"/>
              <a:ea typeface="Times New Roman"/>
              <a:cs typeface="Times New Roman"/>
              <a:sym typeface="Times New Roman"/>
            </a:endParaRPr>
          </a:p>
          <a:p>
            <a:pPr marL="0" lvl="0" indent="457200" algn="l" rtl="0">
              <a:spcBef>
                <a:spcPts val="1600"/>
              </a:spcBef>
              <a:spcAft>
                <a:spcPts val="0"/>
              </a:spcAft>
              <a:buNone/>
            </a:pPr>
            <a:r>
              <a:rPr lang="en" sz="1900" dirty="0">
                <a:solidFill>
                  <a:srgbClr val="FFFFFF"/>
                </a:solidFill>
                <a:latin typeface="Times New Roman"/>
                <a:ea typeface="Times New Roman"/>
                <a:cs typeface="Times New Roman"/>
                <a:sym typeface="Times New Roman"/>
              </a:rPr>
              <a:t>VCC				</a:t>
            </a:r>
            <a:r>
              <a:rPr lang="en" sz="1900" dirty="0" smtClean="0">
                <a:solidFill>
                  <a:srgbClr val="FFFFFF"/>
                </a:solidFill>
                <a:latin typeface="Times New Roman"/>
                <a:ea typeface="Times New Roman"/>
                <a:cs typeface="Times New Roman"/>
                <a:sym typeface="Times New Roman"/>
              </a:rPr>
              <a:t>5V</a:t>
            </a:r>
            <a:endParaRPr sz="1900">
              <a:solidFill>
                <a:srgbClr val="FFFFFF"/>
              </a:solidFill>
              <a:latin typeface="Times New Roman"/>
              <a:ea typeface="Times New Roman"/>
              <a:cs typeface="Times New Roman"/>
              <a:sym typeface="Times New Roman"/>
            </a:endParaRPr>
          </a:p>
          <a:p>
            <a:pPr marL="0" lvl="0" indent="457200" algn="l" rtl="0">
              <a:spcBef>
                <a:spcPts val="1600"/>
              </a:spcBef>
              <a:spcAft>
                <a:spcPts val="0"/>
              </a:spcAft>
              <a:buNone/>
            </a:pPr>
            <a:r>
              <a:rPr lang="en" sz="1900" dirty="0">
                <a:solidFill>
                  <a:srgbClr val="FFFFFF"/>
                </a:solidFill>
                <a:latin typeface="Times New Roman"/>
                <a:ea typeface="Times New Roman"/>
                <a:cs typeface="Times New Roman"/>
                <a:sym typeface="Times New Roman"/>
              </a:rPr>
              <a:t>Row Pins		</a:t>
            </a:r>
            <a:r>
              <a:rPr lang="en" sz="1900" dirty="0">
                <a:solidFill>
                  <a:srgbClr val="FFFFFF"/>
                </a:solidFill>
                <a:latin typeface="Times New Roman"/>
                <a:ea typeface="Times New Roman"/>
                <a:cs typeface="Times New Roman"/>
                <a:sym typeface="Times New Roman"/>
              </a:rPr>
              <a:t>	</a:t>
            </a:r>
            <a:r>
              <a:rPr lang="en" sz="1900" dirty="0">
                <a:solidFill>
                  <a:srgbClr val="FFFFFF"/>
                </a:solidFill>
                <a:latin typeface="Times New Roman"/>
                <a:ea typeface="Times New Roman"/>
                <a:cs typeface="Times New Roman"/>
                <a:sym typeface="Times New Roman"/>
              </a:rPr>
              <a:t>	  Pins (9, 8, 7, 6)</a:t>
            </a:r>
            <a:endParaRPr sz="1900">
              <a:solidFill>
                <a:srgbClr val="FFFFFF"/>
              </a:solidFill>
              <a:latin typeface="Times New Roman"/>
              <a:ea typeface="Times New Roman"/>
              <a:cs typeface="Times New Roman"/>
              <a:sym typeface="Times New Roman"/>
            </a:endParaRPr>
          </a:p>
          <a:p>
            <a:pPr marL="0" lvl="0" indent="457200" algn="l" rtl="0">
              <a:spcBef>
                <a:spcPts val="1600"/>
              </a:spcBef>
              <a:spcAft>
                <a:spcPts val="0"/>
              </a:spcAft>
              <a:buNone/>
            </a:pPr>
            <a:r>
              <a:rPr lang="en" sz="1900" dirty="0">
                <a:latin typeface="Times New Roman"/>
                <a:ea typeface="Times New Roman"/>
                <a:cs typeface="Times New Roman"/>
                <a:sym typeface="Times New Roman"/>
              </a:rPr>
              <a:t>Column Pins				 Pins (5, 4, 3, 2)</a:t>
            </a:r>
            <a:endParaRPr sz="1900">
              <a:solidFill>
                <a:srgbClr val="FFFFFF"/>
              </a:solidFill>
              <a:latin typeface="Times New Roman"/>
              <a:ea typeface="Times New Roman"/>
              <a:cs typeface="Times New Roman"/>
              <a:sym typeface="Times New Roman"/>
            </a:endParaRPr>
          </a:p>
          <a:p>
            <a:pPr marL="0" lvl="0" indent="0" algn="l" rtl="0">
              <a:spcBef>
                <a:spcPts val="1600"/>
              </a:spcBef>
              <a:spcAft>
                <a:spcPts val="1600"/>
              </a:spcAft>
              <a:buNone/>
            </a:pPr>
            <a:endParaRPr sz="1700">
              <a:solidFill>
                <a:srgbClr val="FFFFFF"/>
              </a:solidFill>
            </a:endParaRPr>
          </a:p>
        </p:txBody>
      </p:sp>
      <p:cxnSp>
        <p:nvCxnSpPr>
          <p:cNvPr id="394" name="Google Shape;394;p35"/>
          <p:cNvCxnSpPr/>
          <p:nvPr/>
        </p:nvCxnSpPr>
        <p:spPr>
          <a:xfrm>
            <a:off x="2579375" y="2718375"/>
            <a:ext cx="2647800" cy="39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35"/>
          <p:cNvCxnSpPr/>
          <p:nvPr/>
        </p:nvCxnSpPr>
        <p:spPr>
          <a:xfrm rot="10800000" flipH="1">
            <a:off x="2860850" y="3748175"/>
            <a:ext cx="2554800" cy="129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35"/>
          <p:cNvCxnSpPr/>
          <p:nvPr/>
        </p:nvCxnSpPr>
        <p:spPr>
          <a:xfrm>
            <a:off x="2700200" y="3236650"/>
            <a:ext cx="2645400" cy="6900"/>
          </a:xfrm>
          <a:prstGeom prst="straightConnector1">
            <a:avLst/>
          </a:prstGeom>
          <a:noFill/>
          <a:ln w="9525" cap="flat" cmpd="sng">
            <a:solidFill>
              <a:schemeClr val="dk2"/>
            </a:solidFill>
            <a:prstDash val="solid"/>
            <a:round/>
            <a:headEnd type="none" w="med" len="med"/>
            <a:tailEnd type="triangle" w="med" len="med"/>
          </a:ln>
        </p:spPr>
      </p:cxnSp>
      <p:cxnSp>
        <p:nvCxnSpPr>
          <p:cNvPr id="397" name="Google Shape;397;p35"/>
          <p:cNvCxnSpPr/>
          <p:nvPr/>
        </p:nvCxnSpPr>
        <p:spPr>
          <a:xfrm>
            <a:off x="3107650" y="4300350"/>
            <a:ext cx="2178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Times New Roman"/>
                <a:ea typeface="Times New Roman"/>
                <a:cs typeface="Times New Roman"/>
                <a:sym typeface="Times New Roman"/>
              </a:rPr>
              <a:t>Testing of Keypad 4*4 matrix</a:t>
            </a:r>
            <a:endParaRPr sz="2800">
              <a:latin typeface="Times New Roman"/>
              <a:ea typeface="Times New Roman"/>
              <a:cs typeface="Times New Roman"/>
              <a:sym typeface="Times New Roman"/>
            </a:endParaRPr>
          </a:p>
        </p:txBody>
      </p:sp>
      <p:pic>
        <p:nvPicPr>
          <p:cNvPr id="403" name="Google Shape;403;p36"/>
          <p:cNvPicPr preferRelativeResize="0"/>
          <p:nvPr/>
        </p:nvPicPr>
        <p:blipFill>
          <a:blip r:embed="rId3">
            <a:alphaModFix/>
          </a:blip>
          <a:stretch>
            <a:fillRect/>
          </a:stretch>
        </p:blipFill>
        <p:spPr>
          <a:xfrm rot="5400000">
            <a:off x="4668050" y="1080500"/>
            <a:ext cx="3870100" cy="3724500"/>
          </a:xfrm>
          <a:prstGeom prst="rect">
            <a:avLst/>
          </a:prstGeom>
          <a:noFill/>
          <a:ln>
            <a:noFill/>
          </a:ln>
        </p:spPr>
      </p:pic>
      <p:sp>
        <p:nvSpPr>
          <p:cNvPr id="404" name="Google Shape;404;p36"/>
          <p:cNvSpPr txBox="1">
            <a:spLocks noGrp="1"/>
          </p:cNvSpPr>
          <p:nvPr>
            <p:ph type="body" idx="2"/>
          </p:nvPr>
        </p:nvSpPr>
        <p:spPr>
          <a:xfrm>
            <a:off x="641725" y="1116150"/>
            <a:ext cx="3870000" cy="3688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Connected Arduino directly to the laptop via USB cable.</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Jumper wires has been used to connect the rows and columns of keypad to the arduino.</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Then keypad libraries has been installed in arduino ide.</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After that we ran a simple program to test it.</a:t>
            </a:r>
            <a:endParaRPr sz="1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7"/>
          <p:cNvSpPr txBox="1">
            <a:spLocks noGrp="1"/>
          </p:cNvSpPr>
          <p:nvPr>
            <p:ph type="ctrTitle"/>
          </p:nvPr>
        </p:nvSpPr>
        <p:spPr>
          <a:xfrm>
            <a:off x="1231042" y="119075"/>
            <a:ext cx="6683100" cy="5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Testing of Keypad 4*4 matrix</a:t>
            </a:r>
            <a:endParaRPr>
              <a:latin typeface="Times New Roman"/>
              <a:ea typeface="Times New Roman"/>
              <a:cs typeface="Times New Roman"/>
              <a:sym typeface="Times New Roman"/>
            </a:endParaRPr>
          </a:p>
        </p:txBody>
      </p:sp>
      <p:pic>
        <p:nvPicPr>
          <p:cNvPr id="410" name="Google Shape;410;p37"/>
          <p:cNvPicPr preferRelativeResize="0"/>
          <p:nvPr/>
        </p:nvPicPr>
        <p:blipFill>
          <a:blip r:embed="rId3">
            <a:alphaModFix/>
          </a:blip>
          <a:stretch>
            <a:fillRect/>
          </a:stretch>
        </p:blipFill>
        <p:spPr>
          <a:xfrm>
            <a:off x="152400" y="855425"/>
            <a:ext cx="8840376" cy="413567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503</Words>
  <PresentationFormat>On-screen Show (16:9)</PresentationFormat>
  <Paragraphs>59</Paragraphs>
  <Slides>21</Slides>
  <Notes>19</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Times New Roman</vt:lpstr>
      <vt:lpstr>Montserrat</vt:lpstr>
      <vt:lpstr>Lato</vt:lpstr>
      <vt:lpstr>Focus</vt:lpstr>
      <vt:lpstr>Focus</vt:lpstr>
      <vt:lpstr>Group 4: Raghav Chopra (C0772292)</vt:lpstr>
      <vt:lpstr>TESTING OF HARDWARE COMPONENTS:</vt:lpstr>
      <vt:lpstr>Slide 3</vt:lpstr>
      <vt:lpstr>TESTING BEAGLEBONE BLACK</vt:lpstr>
      <vt:lpstr>Testing Beaglebone Black</vt:lpstr>
      <vt:lpstr>TESTING KEYPAD 4*4 MATRIX</vt:lpstr>
      <vt:lpstr>Connections of Keypad with Arduino for testing</vt:lpstr>
      <vt:lpstr>Testing of Keypad 4*4 matrix</vt:lpstr>
      <vt:lpstr>Testing of Keypad 4*4 matrix</vt:lpstr>
      <vt:lpstr>Testing of Keypad 4*4 Matrix</vt:lpstr>
      <vt:lpstr>TESTING OF ESP32 WIFI MODULE</vt:lpstr>
      <vt:lpstr>Testing of ESP32 with Arduino</vt:lpstr>
      <vt:lpstr>Testing of ESP32 with Arduino</vt:lpstr>
      <vt:lpstr> TESTING OF Push button</vt:lpstr>
      <vt:lpstr>Connections of Push button</vt:lpstr>
      <vt:lpstr>Slide 16</vt:lpstr>
      <vt:lpstr>Slide 17</vt:lpstr>
      <vt:lpstr> TESTING OF MULTIMETER</vt:lpstr>
      <vt:lpstr>Testing of Multimeter  First step is to connect the red probe to the input slot and the black probe to the common slot and set the center button to the continuity, then connect the ends of two probes with each other. If the multimeter shows 0 value or near to 0 , then the multimeter is good otherwise need to be replaced with the new one.</vt:lpstr>
      <vt:lpstr>TESTING OF MULTIMETER</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4: Raghav Chopra (C0772292)</dc:title>
  <dc:creator>pc</dc:creator>
  <cp:lastModifiedBy>pc</cp:lastModifiedBy>
  <cp:revision>3</cp:revision>
  <dcterms:modified xsi:type="dcterms:W3CDTF">2021-02-22T16:26:24Z</dcterms:modified>
</cp:coreProperties>
</file>